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900" autoAdjust="0"/>
  </p:normalViewPr>
  <p:slideViewPr>
    <p:cSldViewPr snapToGrid="0">
      <p:cViewPr varScale="1">
        <p:scale>
          <a:sx n="47" d="100"/>
          <a:sy n="47" d="100"/>
        </p:scale>
        <p:origin x="108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196A-E0DF-4E4C-BF94-D6EC3C5E88EF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487B-FD73-4929-85B3-621BBA430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0" indent="0">
              <a:buNone/>
            </a:pPr>
            <a:r>
              <a:rPr lang="en-US" dirty="0"/>
              <a:t>It is now time for you to start developing your </a:t>
            </a:r>
            <a:r>
              <a:rPr lang="en-US" i="1" u="sng" dirty="0"/>
              <a:t>annotated bibliography. </a:t>
            </a:r>
          </a:p>
          <a:p>
            <a:pPr lvl="1"/>
            <a:r>
              <a:rPr lang="en-US" sz="2800" dirty="0"/>
              <a:t>The more work you put forth in this assignment, the easier it will be to write your review of literature.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0" indent="0">
              <a:buNone/>
            </a:pPr>
            <a:r>
              <a:rPr lang="en-US" sz="2800" dirty="0"/>
              <a:t>Definition:</a:t>
            </a:r>
          </a:p>
          <a:p>
            <a:pPr lvl="1"/>
            <a:r>
              <a:rPr lang="en-US" dirty="0"/>
              <a:t>An annotated bibliography is a list of research references followed by a brief descriptive and evaluative paragraph (typically 150-200 words).</a:t>
            </a:r>
          </a:p>
          <a:p>
            <a:pPr lvl="1"/>
            <a:r>
              <a:rPr lang="en-US" dirty="0"/>
              <a:t>The brief descriptive/evaluative paragraph if referred to as an annotation. </a:t>
            </a:r>
          </a:p>
          <a:p>
            <a:pPr lvl="1"/>
            <a:r>
              <a:rPr lang="en-US" dirty="0"/>
              <a:t>References </a:t>
            </a:r>
            <a:r>
              <a:rPr lang="en-US" i="1" u="sng" dirty="0"/>
              <a:t>include</a:t>
            </a:r>
            <a:r>
              <a:rPr lang="en-US" dirty="0"/>
              <a:t> journal articles, books and web references.</a:t>
            </a:r>
          </a:p>
          <a:p>
            <a:pPr lvl="1"/>
            <a:r>
              <a:rPr lang="en-US" dirty="0"/>
              <a:t>References </a:t>
            </a:r>
            <a:r>
              <a:rPr lang="en-US" i="1" u="sng" dirty="0"/>
              <a:t>do not include </a:t>
            </a:r>
            <a:r>
              <a:rPr lang="en-US" dirty="0"/>
              <a:t>personal interview.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6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0" indent="0">
              <a:buNone/>
            </a:pPr>
            <a:r>
              <a:rPr lang="en-US" sz="2800" dirty="0"/>
              <a:t>Purposes:</a:t>
            </a:r>
          </a:p>
          <a:p>
            <a:pPr lvl="1"/>
            <a:r>
              <a:rPr lang="en-US" sz="3200" dirty="0"/>
              <a:t>Get started on the research manuscript;</a:t>
            </a:r>
          </a:p>
          <a:p>
            <a:pPr lvl="1"/>
            <a:r>
              <a:rPr lang="en-US" sz="3200" dirty="0"/>
              <a:t>Provide overall view of your chosen problem;</a:t>
            </a:r>
          </a:p>
          <a:p>
            <a:pPr lvl="1"/>
            <a:r>
              <a:rPr lang="en-US" sz="3200" dirty="0"/>
              <a:t>Provide possible solutions/costs/etc. for the solution section of the research manuscript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Components of the annotated bibliography: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Required to have a minimum of 15 references and annotations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If you have less than 15 references and annotations, each will count for 13.33 points. Notice that this will significantly harm your grade on this assignment.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Format the references according to APA style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 references generated should be based on the </a:t>
            </a:r>
            <a:r>
              <a:rPr lang="en-US" sz="2800" i="1" u="sng" dirty="0"/>
              <a:t>final problem statement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2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Where to find articles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Google scholar is my personal favorite website. Then type in key words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Thomas Cooper Library website also has an extensive website for journals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u="sng" dirty="0"/>
              <a:t>Do not </a:t>
            </a:r>
            <a:r>
              <a:rPr lang="en-US" dirty="0"/>
              <a:t>pay for articles. There are plenty of free articles available. </a:t>
            </a:r>
            <a:endParaRPr lang="en-US" i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Example of Good Works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An example of a superior Annotated Bibliography from a student in a prior semester is located under the course link </a:t>
            </a:r>
            <a:r>
              <a:rPr lang="en-US" sz="2800" i="1" u="sng" dirty="0"/>
              <a:t>Example of Good Works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(the student has given permission for the document to be available for your use).</a:t>
            </a:r>
            <a:endParaRPr lang="en-US" i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Grading Rubric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Number of references required (N=15)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APA style of formatting is used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Complete and substantial annotations (150-200 words per reference)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Writing style at the senior college level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Spelling and grammar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Annotated bibliography:</a:t>
            </a:r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END OF THIS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5487B-FD73-4929-85B3-621BBA430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3BE1-FEEC-42F1-9688-FF7AB8CFE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B9884-D129-4ED1-91BA-FAA051FE5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785F-6069-4F60-BB35-55ED1D0C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E9676-3425-483D-8233-FA37729C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352AF-C6E4-4677-B9A3-6C1E4788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C861-12D4-4B64-8A96-C7F984E4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77B7F-DC67-41FE-A254-F3EE04190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9744-870A-4D21-9E1C-5BD940BF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7B881-FAFF-45AF-91B5-FFE19858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87F8-7C92-4173-9338-27ACA2A2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3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403A0-FBE4-4DA9-A060-3D8FED9F8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93EC6-94AC-4911-8CEA-8BFC9A62F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B173-8F08-44C4-8272-FF15F36B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6436F-4C7F-4E51-84B1-155254D0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535F8-ABE7-4C6E-8B68-23CE8B21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8297-6F33-4857-962D-1E0B1E15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4E6E-ACDC-4FA5-AB11-9A76A4857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7263C-96FA-4F3B-AF6D-E12705BE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76DA-6D42-49D8-8DD2-73DF8402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6083E-1F3B-44CF-B4E6-B0A232E5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96BE-D0BE-48EB-9132-31B581DE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EBC5A-2F1B-4D47-A876-DE9EC1BA8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05B3-6E69-4A74-A916-0AD3CEF8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BD6E-F5B8-4476-9FEE-CC5CF703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3F677-97B2-48FF-A945-6A4F059D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4C94-E8B7-47D3-99D9-38441C2A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D207-2432-4B37-8AB5-A0925F006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A5CEF-9C69-4CC1-BBBD-B451F014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19339-7923-484A-81E6-FC7EFB36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5E688-B0F1-479A-8C24-FD74419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832B2-3DC4-4143-867B-74DA20D9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D39-3635-45B8-9817-22FA58D4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DCEF-AD57-4444-91B0-0E7129B25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F96D5-DCC8-4E22-87EA-BB8BA9CFC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1E422-7E68-4C99-9DBF-E1850C39A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86193-5FAE-41F5-9D0E-0401D5605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2F867-0A5C-4A88-9392-2CE48B99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73825-85C9-44E6-8FA8-2F3FC128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C8088-3B4A-4CC8-AC46-68AE07D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79D0-5CB5-45A0-8CF3-8609E1EA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EB339-89D2-4F65-B61C-5EB1E35E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69D9C-9E87-4F3B-A73B-8E3ED88F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C02AA-4597-4AD1-B13B-5D935927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7F888-85ED-4507-92C5-4E53BF96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73E51-6802-48EC-9A65-2E78F4AC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86F2B-8421-443C-A73F-090286E5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4ACE-0574-4F1E-812B-CEFF819D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FDA1-8CBE-4A40-8DE6-BB8CA927C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71995-8B85-4540-AEB8-7979B6AA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285F2-3538-485F-BDE3-96663E5A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2B783-94D8-4D15-9A95-0A817BC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87F0C-E97D-44B5-B021-E6C979FA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B5EF-282E-4201-89EB-F8A32067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3088F-3B28-4C3A-81B0-17D729956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5C500-0E00-4262-A518-BEF2EA8CC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240E2-BF13-44F6-806E-1F4B082D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9F423-469D-424F-B5B7-53377564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30EB6-9942-43D4-BB9F-D710D17B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0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AFC3C-1025-45FB-B3A3-B50BB3A0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5C434-E937-4BF0-8227-970F45A6B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D8A76-4109-4A3B-A177-E745FE8EF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1691-907F-4BF2-8495-C36D1816279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EEF71-AC8E-4C4A-AC69-F43EBBCF8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9544-F4B5-4168-ACD2-7B7B6C7C6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BC20-93E0-4085-9899-957A69EA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bickle@hrsm.s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E8F4-61A2-4DDE-A37E-80145859B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098"/>
            <a:ext cx="9144000" cy="1655761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HRSM 497 Senior Seminar</a:t>
            </a:r>
            <a:br>
              <a:rPr lang="en-US" dirty="0"/>
            </a:br>
            <a:r>
              <a:rPr lang="en-US" dirty="0"/>
              <a:t>Annotated Bibliography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FF691-D152-42FD-9451-ABADCACA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1409"/>
            <a:ext cx="9144000" cy="2054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Marianne Bickle</a:t>
            </a:r>
          </a:p>
          <a:p>
            <a:r>
              <a:rPr lang="en-US" dirty="0"/>
              <a:t>Director, Bachelor of Interdisciplinary Studies</a:t>
            </a:r>
          </a:p>
          <a:p>
            <a:r>
              <a:rPr lang="en-US" dirty="0"/>
              <a:t>Close-</a:t>
            </a:r>
            <a:r>
              <a:rPr lang="en-US" dirty="0" err="1"/>
              <a:t>Hipp</a:t>
            </a:r>
            <a:r>
              <a:rPr lang="en-US" dirty="0"/>
              <a:t> – 726</a:t>
            </a:r>
          </a:p>
          <a:p>
            <a:r>
              <a:rPr lang="en-US" dirty="0">
                <a:hlinkClick r:id="rId4"/>
              </a:rPr>
              <a:t>bickle@hrsm.sc.edu</a:t>
            </a:r>
            <a:endParaRPr lang="en-US" dirty="0"/>
          </a:p>
          <a:p>
            <a:r>
              <a:rPr lang="en-US" dirty="0"/>
              <a:t>803-361-0730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0D239-57CE-43B2-BBE7-4BEEDC2BDAD2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49875"/>
            <a:ext cx="12192000" cy="1508125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1E9E537-5241-4C84-81ED-E1D233CCE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1"/>
    </mc:Choice>
    <mc:Fallback xmlns="">
      <p:transition spd="slow" advTm="5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1955409"/>
            <a:ext cx="10397196" cy="32659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now time for you to start developing your </a:t>
            </a:r>
            <a:r>
              <a:rPr lang="en-US" i="1" u="sng" dirty="0"/>
              <a:t>annotated bibliography. </a:t>
            </a:r>
          </a:p>
          <a:p>
            <a:pPr lvl="1"/>
            <a:r>
              <a:rPr lang="en-US" sz="2800" dirty="0"/>
              <a:t>The more work you put forth in this assignment, the easier it will be to write your review of literature.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BAD455A-A3FB-4575-B10B-F87C544DA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7"/>
    </mc:Choice>
    <mc:Fallback xmlns="">
      <p:transition spd="slow" advTm="13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Bibliography: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1955409"/>
            <a:ext cx="10397196" cy="326594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Definition:</a:t>
            </a:r>
          </a:p>
          <a:p>
            <a:pPr lvl="1"/>
            <a:r>
              <a:rPr lang="en-US" dirty="0"/>
              <a:t>An annotated bibliography is a list of research references followed by a brief descriptive and evaluative paragraph (typically 150-200 words).</a:t>
            </a:r>
          </a:p>
          <a:p>
            <a:pPr lvl="1"/>
            <a:r>
              <a:rPr lang="en-US" dirty="0"/>
              <a:t>The brief descriptive/evaluative paragraph if referred to as an annotation. </a:t>
            </a:r>
          </a:p>
          <a:p>
            <a:pPr lvl="1"/>
            <a:r>
              <a:rPr lang="en-US" dirty="0"/>
              <a:t>References </a:t>
            </a:r>
            <a:r>
              <a:rPr lang="en-US" i="1" u="sng" dirty="0"/>
              <a:t>include</a:t>
            </a:r>
            <a:r>
              <a:rPr lang="en-US" dirty="0"/>
              <a:t> journal articles, books and web references.</a:t>
            </a:r>
          </a:p>
          <a:p>
            <a:pPr lvl="1"/>
            <a:r>
              <a:rPr lang="en-US" dirty="0"/>
              <a:t>References </a:t>
            </a:r>
            <a:r>
              <a:rPr lang="en-US" i="1" u="sng" dirty="0"/>
              <a:t>do not include </a:t>
            </a:r>
            <a:r>
              <a:rPr lang="en-US" dirty="0"/>
              <a:t>personal interview.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EDA461D-226F-45A9-A716-325A3B46A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32"/>
    </mc:Choice>
    <mc:Fallback xmlns="">
      <p:transition spd="slow" advTm="41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1955409"/>
            <a:ext cx="10397196" cy="326594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Purposes:</a:t>
            </a:r>
          </a:p>
          <a:p>
            <a:pPr lvl="1"/>
            <a:r>
              <a:rPr lang="en-US" sz="3200" dirty="0"/>
              <a:t>Get started on the research manuscript;</a:t>
            </a:r>
          </a:p>
          <a:p>
            <a:pPr lvl="1"/>
            <a:r>
              <a:rPr lang="en-US" sz="3200" dirty="0"/>
              <a:t>Provide overall view of your chosen problem;</a:t>
            </a:r>
          </a:p>
          <a:p>
            <a:pPr lvl="1"/>
            <a:r>
              <a:rPr lang="en-US" sz="3200" dirty="0"/>
              <a:t>Provide possible solutions/costs/etc. for the solution section of the research manuscript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EAAD7C0-3D85-4CEB-B352-B0C2AC78D4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8"/>
    </mc:Choice>
    <mc:Fallback xmlns="">
      <p:transition spd="slow" advTm="28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Bibliography: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1955409"/>
            <a:ext cx="10397196" cy="326594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Components of the annotated bibliography: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Required to have a minimum of 15 references and annotations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If you have less than 15 references and annotations, each will count for 13.33 points. Notice that this will significantly harm your grade on this assignment.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Format the references according to APA style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 references generated should be based on the </a:t>
            </a:r>
            <a:r>
              <a:rPr lang="en-US" sz="2800" i="1" u="sng" dirty="0"/>
              <a:t>final problem statement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F7689E-0246-4591-A228-9B1B994A2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48"/>
    </mc:Choice>
    <mc:Fallback xmlns="">
      <p:transition spd="slow" advTm="43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Bibliography: Data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1955409"/>
            <a:ext cx="10397196" cy="32659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Where to find articles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Google scholar is my personal favorite website. Then type in key words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Thomas Cooper Library website also has an extensive website for journals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u="sng" dirty="0"/>
              <a:t>Do not </a:t>
            </a:r>
            <a:r>
              <a:rPr lang="en-US" dirty="0"/>
              <a:t>pay for articles. There are plenty of free articles available. </a:t>
            </a:r>
            <a:endParaRPr lang="en-US" i="1" u="sng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89452FA-FDA4-4156-95AD-02846AE42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8"/>
    </mc:Choice>
    <mc:Fallback xmlns="">
      <p:transition spd="slow" advTm="30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1955409"/>
            <a:ext cx="10397196" cy="32659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Example of Good Works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An example of a superior Annotated Bibliography from a student in a prior semester is located under the course link </a:t>
            </a:r>
            <a:r>
              <a:rPr lang="en-US" sz="2800" i="1" u="sng" dirty="0"/>
              <a:t>Example of Good Works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(the student has given permission for the document to be available for your use).</a:t>
            </a:r>
            <a:endParaRPr lang="en-US" i="1" u="sng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966930C-A580-43CA-8F28-FE0C737B3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6"/>
    </mc:Choice>
    <mc:Fallback xmlns="">
      <p:transition spd="slow" advTm="22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Bibliography: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30" y="2005803"/>
            <a:ext cx="10397196" cy="326594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Grading Rubric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Number of references required (N=15)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APA style of formatting is used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Complete and substantial annotations (150-200 words per reference)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Writing style at the senior college level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Spelling and grammar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EA5FD48-6816-4C61-ABD4-598EDEEA8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8"/>
    </mc:Choice>
    <mc:Fallback xmlns="">
      <p:transition spd="slow" advTm="27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6EE-AB50-4C94-A554-8683E52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Annotated 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EEB2-9300-49C2-BD25-B2FD8478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30" y="2005803"/>
            <a:ext cx="10397196" cy="32659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END OF THIS SECTION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1D9CF-CC35-479F-9C81-7C2ACEBA5814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1822"/>
            <a:ext cx="12192000" cy="1076178"/>
          </a:xfrm>
          <a:prstGeom prst="rect">
            <a:avLst/>
          </a:prstGeom>
          <a:noFill/>
          <a:ln>
            <a:noFill/>
          </a:ln>
          <a:effectLst>
            <a:outerShdw blurRad="368300" dist="1016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AECCFA-7E78-4E60-8AA7-91E3C6149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6"/>
    </mc:Choice>
    <mc:Fallback xmlns="">
      <p:transition spd="slow" advTm="5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713</Words>
  <Application>Microsoft Office PowerPoint</Application>
  <PresentationFormat>Widescreen</PresentationFormat>
  <Paragraphs>97</Paragraphs>
  <Slides>9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HRSM 497 Senior Seminar Annotated Bibliography</vt:lpstr>
      <vt:lpstr>Annotated Bibliography</vt:lpstr>
      <vt:lpstr>Annotated Bibliography: Defined</vt:lpstr>
      <vt:lpstr>Annotated Bibliography: Purpose</vt:lpstr>
      <vt:lpstr>Annotated Bibliography: Components</vt:lpstr>
      <vt:lpstr>Annotated Bibliography: Data Gathering</vt:lpstr>
      <vt:lpstr>Annotated Bibliography: Example</vt:lpstr>
      <vt:lpstr>Annotated Bibliography: Rubric</vt:lpstr>
      <vt:lpstr>Annotated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BICKLE, MARIANNE</dc:creator>
  <cp:lastModifiedBy>Synithia Weaver</cp:lastModifiedBy>
  <cp:revision>10</cp:revision>
  <dcterms:created xsi:type="dcterms:W3CDTF">2020-05-09T18:05:37Z</dcterms:created>
  <dcterms:modified xsi:type="dcterms:W3CDTF">2021-05-30T20:35:58Z</dcterms:modified>
</cp:coreProperties>
</file>